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  <p:sldMasterId id="2147483692" r:id="rId6"/>
    <p:sldMasterId id="214748369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  <p:embeddedFont>
      <p:font typeface="Overpas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Paolo Cart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Overpass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Overpass-italic.fntdata"/><Relationship Id="rId45" Type="http://schemas.openxmlformats.org/officeDocument/2006/relationships/font" Target="fonts/Overpass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HelveticaNeue-regular.fntdata"/><Relationship Id="rId47" Type="http://schemas.openxmlformats.org/officeDocument/2006/relationships/font" Target="fonts/Overpas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7-07T19:07:27.536">
    <p:pos x="6000" y="0"/>
    <p:text>Nice slide deck +ooichman@redhat.com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d946fe0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d946fe0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d946fe0a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d946fe0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5cb41b8a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5cb41b8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946fe0a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946fe0a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5cb41b8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5cb41b8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d946fe0a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d946fe0a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5cb41b8a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5cb41b8a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b17067c6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bb17067c6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5cb41b8a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5cb41b8a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bb17067c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bb17067c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5cb41b8a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5cb41b8a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d946fe0a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d946fe0a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bb17067c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bb17067c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5cb41b8a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5cb41b8a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bb17067c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bb17067c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5cb41b8a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5cb41b8a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b17067c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b17067c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5cb41b8a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5cb41b8a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d0ee92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bd0ee92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5cb41b8a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5cb41b8a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bd0ee921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bd0ee921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5cb41b8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5cb41b8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5cb41b8a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5cb41b8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bb17067c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bb17067c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0262c6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00262c6b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b17067c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b17067c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5cb41b8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5cb41b8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bb17067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bb17067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5cb41b8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5cb41b8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b17067c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bb17067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paradigm shift had also a huge impact on the design of CI/CD tools, which are embracing the power of container orchestrators as well.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5cb41b8a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5cb41b8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This paradigm shift had also a huge impact on the design of CI/CD tools, which are embracing the power of container orchestrators as well.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top, text bottom">
  <p:cSld name="CUSTOM_3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logos bottom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top, text bottom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logos righ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left, text righ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left, text right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7" name="Google Shape;117;p17"/>
          <p:cNvSpPr txBox="1"/>
          <p:nvPr>
            <p:ph idx="3" type="subTitle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826650" y="76200"/>
            <a:ext cx="7490700" cy="7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1" name="Google Shape;151;p21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826650" y="2040150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blank">
  <p:cSld name="CUSTOM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blank">
  <p:cSld name="CUSTOM_1_2_1_2">
    <p:bg>
      <p:bgPr>
        <a:solidFill>
          <a:srgbClr val="02414D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itle only">
  <p:cSld name="CUSTOM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itle only">
  <p:cSld name="CUSTOM_1_2_1">
    <p:bg>
      <p:bgPr>
        <a:solidFill>
          <a:srgbClr val="02414D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ext only">
  <p:cSld name="CUSTOM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826700" y="928200"/>
            <a:ext cx="7490700" cy="3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ext only">
  <p:cSld name="CUSTOM_1_2_1_1">
    <p:bg>
      <p:bgPr>
        <a:solidFill>
          <a:srgbClr val="02414D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826700" y="928200"/>
            <a:ext cx="7490700" cy="3495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ext only - subtitle">
  <p:cSld name="CUSTOM_1_3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826700" y="1046325"/>
            <a:ext cx="7490700" cy="33768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2" type="subTitle"/>
          </p:nvPr>
        </p:nvSpPr>
        <p:spPr>
          <a:xfrm>
            <a:off x="826650" y="775800"/>
            <a:ext cx="74907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ext only - subtitle">
  <p:cSld name="CUSTOM_1_3_1">
    <p:bg>
      <p:bgPr>
        <a:solidFill>
          <a:srgbClr val="02414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826700" y="1046325"/>
            <a:ext cx="7490700" cy="33768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826650" y="775800"/>
            <a:ext cx="74907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826700" y="1244925"/>
            <a:ext cx="7490700" cy="3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Red">
  <p:cSld name="Title Slide Re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ucture">
  <p:cSld name="structur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i="0" sz="24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b="0" i="0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134350" y="104500"/>
            <a:ext cx="4060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771859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ternate">
  <p:cSld name="Alternat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134350" y="104500"/>
            <a:ext cx="4060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Red">
  <p:cSld name="Title Slide Red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en">
  <p:cSld name="Title Slide Green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">
  <p:cSld name="Title Slide Blu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">
  <p:cSld name="CUSTOM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range">
  <p:cSld name="Title Slide Orang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685800" y="1085850"/>
            <a:ext cx="7772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45"/>
          <p:cNvSpPr txBox="1"/>
          <p:nvPr>
            <p:ph idx="11" type="ftr"/>
          </p:nvPr>
        </p:nvSpPr>
        <p:spPr>
          <a:xfrm>
            <a:off x="457200" y="4800600"/>
            <a:ext cx="7162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-76200" y="4800600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75" lIns="91425" spcFirstLastPara="1" rIns="91425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b="0" i="0" sz="8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45"/>
          <p:cNvSpPr txBox="1"/>
          <p:nvPr>
            <p:ph type="title"/>
          </p:nvPr>
        </p:nvSpPr>
        <p:spPr>
          <a:xfrm>
            <a:off x="685800" y="0"/>
            <a:ext cx="77724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2" type="body"/>
          </p:nvPr>
        </p:nvSpPr>
        <p:spPr>
          <a:xfrm>
            <a:off x="685800" y="1657350"/>
            <a:ext cx="77724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idx="3" type="body"/>
          </p:nvPr>
        </p:nvSpPr>
        <p:spPr>
          <a:xfrm>
            <a:off x="685800" y="2571750"/>
            <a:ext cx="7772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i="0" sz="1800" u="none" cap="none" strike="noStrike"/>
            </a:lvl9pPr>
          </a:lstStyle>
          <a:p/>
        </p:txBody>
      </p:sp>
      <p:sp>
        <p:nvSpPr>
          <p:cNvPr id="239" name="Google Shape;23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eft, text right">
  <p:cSld name="CUSTOM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graphics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text">
  <p:cSld name="CUSTOM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8"/>
          <p:cNvSpPr txBox="1"/>
          <p:nvPr>
            <p:ph idx="3" type="subTitle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graphics">
  <p:cSld name="CUSTOM_2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" name="Google Shape;68;p9"/>
          <p:cNvSpPr txBox="1"/>
          <p:nvPr>
            <p:ph idx="4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9"/>
          <p:cNvSpPr txBox="1"/>
          <p:nvPr>
            <p:ph idx="6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text">
  <p:cSld name="CUSTOM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0"/>
          <p:cNvSpPr txBox="1"/>
          <p:nvPr>
            <p:ph idx="3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0"/>
          <p:cNvSpPr txBox="1"/>
          <p:nvPr>
            <p:ph idx="5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0" name="Google Shape;80;p10"/>
          <p:cNvSpPr txBox="1"/>
          <p:nvPr>
            <p:ph idx="6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4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_interior_black.png" id="8" name="Google Shape;8;p1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26650" y="929101"/>
            <a:ext cx="74907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logo_interior_black.png" id="130" name="Google Shape;130;p20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type="title"/>
          </p:nvPr>
        </p:nvSpPr>
        <p:spPr>
          <a:xfrm>
            <a:off x="826650" y="76200"/>
            <a:ext cx="7490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1" sz="2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Pipeline implementation with OpenShift Pipeline</a:t>
            </a:r>
            <a:endParaRPr/>
          </a:p>
        </p:txBody>
      </p:sp>
      <p:sp>
        <p:nvSpPr>
          <p:cNvPr id="245" name="Google Shape;245;p47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 4 : technical preview</a:t>
            </a:r>
            <a:endParaRPr/>
          </a:p>
        </p:txBody>
      </p:sp>
      <p:sp>
        <p:nvSpPr>
          <p:cNvPr id="246" name="Google Shape;246;p47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Oren Oichman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Cloud Consultant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: @ooichman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: @ooichman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IRC: two_oes/ooichman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12" name="Google Shape;312;p5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56"/>
          <p:cNvSpPr txBox="1"/>
          <p:nvPr/>
        </p:nvSpPr>
        <p:spPr>
          <a:xfrm>
            <a:off x="381750" y="302100"/>
            <a:ext cx="85206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Not designed for the cloud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00" y="2700700"/>
            <a:ext cx="1842375" cy="18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575" y="2809475"/>
            <a:ext cx="3509292" cy="18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5071" y="3486725"/>
            <a:ext cx="2637224" cy="4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5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57"/>
          <p:cNvSpPr txBox="1"/>
          <p:nvPr>
            <p:ph idx="1" type="body"/>
          </p:nvPr>
        </p:nvSpPr>
        <p:spPr>
          <a:xfrm>
            <a:off x="311700" y="869100"/>
            <a:ext cx="8520600" cy="3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600"/>
              </a:spcBef>
              <a:spcAft>
                <a:spcPts val="0"/>
              </a:spcAft>
              <a:buClr>
                <a:srgbClr val="4C4C4C"/>
              </a:buClr>
              <a:buSzPts val="4800"/>
              <a:buFont typeface="Helvetica Neue"/>
              <a:buChar char="●"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Compute consumption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4800"/>
              <a:buFont typeface="Helvetica Neue"/>
              <a:buChar char="●"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scaling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4800"/>
              <a:buFont typeface="Helvetica Neue"/>
              <a:buChar char="●"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Knowledge bottleneck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000"/>
            <a:ext cx="8839205" cy="283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59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k8s native pipeline execution engine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Defines five</a:t>
            </a:r>
            <a:endParaRPr sz="4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Custom Resource </a:t>
            </a:r>
            <a:r>
              <a:rPr lang="en" sz="4800">
                <a:latin typeface="Helvetica Neue"/>
                <a:ea typeface="Helvetica Neue"/>
                <a:cs typeface="Helvetica Neue"/>
                <a:sym typeface="Helvetica Neue"/>
              </a:rPr>
              <a:t>Definitions</a:t>
            </a:r>
            <a:endParaRPr sz="4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61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 Resource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p62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inputs (e.g. git repository) and outputs (e.g. image registry) to and out of a pipeline or task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65" name="Google Shape;365;p64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 reusable, loosely coupled number of steps that perform a specific task (e.g. building a container image)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71" name="Google Shape;371;p65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TaskRun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48"/>
          <p:cNvSpPr txBox="1"/>
          <p:nvPr/>
        </p:nvSpPr>
        <p:spPr>
          <a:xfrm>
            <a:off x="296700" y="717275"/>
            <a:ext cx="86634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native CI/CD: </a:t>
            </a:r>
            <a:endParaRPr sz="48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90" y="1873500"/>
            <a:ext cx="2739625" cy="27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66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the execution and result of running an instance of task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83" name="Google Shape;383;p67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p68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the definition of the pipeline and the Tasks that it should perform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69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PipelineRun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1" name="Google Shape;401;p70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the execution and result of running an instance of pipeline, which includes a number of TaskRuns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7" name="Google Shape;407;p71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13" name="Google Shape;413;p72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 Trigger captures an external event, such as a Git pull request and processes the event payload to extract key pieces of information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19" name="Google Shape;419;p73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Condition</a:t>
            </a:r>
            <a:endParaRPr sz="48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338250" y="564300"/>
            <a:ext cx="8520600" cy="401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latin typeface="Helvetica Neue"/>
                <a:ea typeface="Helvetica Neue"/>
                <a:cs typeface="Helvetica Neue"/>
                <a:sym typeface="Helvetica Neue"/>
              </a:rPr>
              <a:t>A Condition refers to a validation or check, which is executed before a Task is run in your Pipeline</a:t>
            </a:r>
            <a:endParaRPr sz="40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/>
        </p:nvSpPr>
        <p:spPr>
          <a:xfrm>
            <a:off x="741325" y="440675"/>
            <a:ext cx="47457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Tekton Pipelines are: </a:t>
            </a:r>
            <a:endParaRPr sz="3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Helvetica Neue"/>
              <a:buChar char="●"/>
            </a:pPr>
            <a:r>
              <a:rPr lang="en" sz="3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Native</a:t>
            </a:r>
            <a:endParaRPr sz="36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Helvetica Neue"/>
              <a:buChar char="●"/>
            </a:pPr>
            <a:r>
              <a:rPr lang="en" sz="36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Decoupled</a:t>
            </a:r>
            <a:endParaRPr sz="30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1" name="Google Shape;4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75" y="1620525"/>
            <a:ext cx="5272275" cy="29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25" y="372575"/>
            <a:ext cx="7363143" cy="34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/>
        </p:nvSpPr>
        <p:spPr>
          <a:xfrm>
            <a:off x="311700" y="4062325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do CI/CD?</a:t>
            </a:r>
            <a:endParaRPr sz="4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37" name="Google Shape;4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400" y="976875"/>
            <a:ext cx="5909725" cy="26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7"/>
          <p:cNvSpPr/>
          <p:nvPr/>
        </p:nvSpPr>
        <p:spPr>
          <a:xfrm>
            <a:off x="1786318" y="1895040"/>
            <a:ext cx="59379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1" i="0" lang="en" sz="4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</a:t>
            </a:r>
            <a:endParaRPr/>
          </a:p>
        </p:txBody>
      </p:sp>
      <p:sp>
        <p:nvSpPr>
          <p:cNvPr id="443" name="Google Shape;443;p77"/>
          <p:cNvSpPr/>
          <p:nvPr/>
        </p:nvSpPr>
        <p:spPr>
          <a:xfrm>
            <a:off x="2276640" y="3264840"/>
            <a:ext cx="2377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plus.google.com/+RedHat</a:t>
            </a:r>
            <a:endParaRPr/>
          </a:p>
        </p:txBody>
      </p:sp>
      <p:sp>
        <p:nvSpPr>
          <p:cNvPr id="444" name="Google Shape;444;p77"/>
          <p:cNvSpPr/>
          <p:nvPr/>
        </p:nvSpPr>
        <p:spPr>
          <a:xfrm>
            <a:off x="2276640" y="3732480"/>
            <a:ext cx="2377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linkedin.com/company/red-hat</a:t>
            </a:r>
            <a:endParaRPr/>
          </a:p>
        </p:txBody>
      </p:sp>
      <p:sp>
        <p:nvSpPr>
          <p:cNvPr id="445" name="Google Shape;445;p77"/>
          <p:cNvSpPr/>
          <p:nvPr/>
        </p:nvSpPr>
        <p:spPr>
          <a:xfrm>
            <a:off x="2276640" y="4196880"/>
            <a:ext cx="2377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youtube.com/user/RedHatVideos</a:t>
            </a:r>
            <a:endParaRPr/>
          </a:p>
        </p:txBody>
      </p:sp>
      <p:sp>
        <p:nvSpPr>
          <p:cNvPr id="446" name="Google Shape;446;p77"/>
          <p:cNvSpPr/>
          <p:nvPr/>
        </p:nvSpPr>
        <p:spPr>
          <a:xfrm>
            <a:off x="5069160" y="3264840"/>
            <a:ext cx="2377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facebook.com/redhatinc</a:t>
            </a:r>
            <a:endParaRPr/>
          </a:p>
        </p:txBody>
      </p:sp>
      <p:sp>
        <p:nvSpPr>
          <p:cNvPr id="447" name="Google Shape;447;p77"/>
          <p:cNvSpPr/>
          <p:nvPr/>
        </p:nvSpPr>
        <p:spPr>
          <a:xfrm>
            <a:off x="5069160" y="3732480"/>
            <a:ext cx="23778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Proxima Nova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twitter.com/RedHatNews</a:t>
            </a:r>
            <a:endParaRPr/>
          </a:p>
        </p:txBody>
      </p:sp>
      <p:sp>
        <p:nvSpPr>
          <p:cNvPr id="448" name="Google Shape;448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1874900" y="250175"/>
            <a:ext cx="51336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 continuous </a:t>
            </a:r>
            <a:endParaRPr sz="40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feedback loop</a:t>
            </a:r>
            <a:endParaRPr sz="40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499" y="2012248"/>
            <a:ext cx="5544901" cy="260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51"/>
          <p:cNvSpPr txBox="1"/>
          <p:nvPr/>
        </p:nvSpPr>
        <p:spPr>
          <a:xfrm>
            <a:off x="311700" y="4062325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do CI/CD?</a:t>
            </a:r>
            <a:endParaRPr sz="4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4" name="Google Shape;274;p51"/>
          <p:cNvSpPr txBox="1"/>
          <p:nvPr/>
        </p:nvSpPr>
        <p:spPr>
          <a:xfrm>
            <a:off x="464100" y="4214725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do CI/CD?</a:t>
            </a:r>
            <a:endParaRPr sz="4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5" name="Google Shape;2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524" y="2313300"/>
            <a:ext cx="3419650" cy="24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1"/>
          <p:cNvSpPr txBox="1"/>
          <p:nvPr/>
        </p:nvSpPr>
        <p:spPr>
          <a:xfrm>
            <a:off x="940625" y="356075"/>
            <a:ext cx="71049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Lots of changes in the last years...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00" y="1044050"/>
            <a:ext cx="2923850" cy="26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300" y="1052424"/>
            <a:ext cx="4423625" cy="2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1872" y="2153764"/>
            <a:ext cx="72755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138135" y="2153752"/>
            <a:ext cx="727559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91" name="Google Shape;291;p53"/>
          <p:cNvSpPr txBox="1"/>
          <p:nvPr/>
        </p:nvSpPr>
        <p:spPr>
          <a:xfrm>
            <a:off x="311700" y="4062325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do CI/CD?</a:t>
            </a:r>
            <a:endParaRPr sz="4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53"/>
          <p:cNvSpPr txBox="1"/>
          <p:nvPr/>
        </p:nvSpPr>
        <p:spPr>
          <a:xfrm>
            <a:off x="464100" y="4214725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do we do CI/CD?</a:t>
            </a:r>
            <a:endParaRPr sz="4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599" y="2129700"/>
            <a:ext cx="5320800" cy="26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3"/>
          <p:cNvSpPr txBox="1"/>
          <p:nvPr/>
        </p:nvSpPr>
        <p:spPr>
          <a:xfrm>
            <a:off x="869225" y="511075"/>
            <a:ext cx="73128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ADADA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paradigm shift</a:t>
            </a:r>
            <a:endParaRPr sz="4800">
              <a:solidFill>
                <a:srgbClr val="ADADA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4"/>
          <p:cNvSpPr txBox="1"/>
          <p:nvPr>
            <p:ph idx="1" type="body"/>
          </p:nvPr>
        </p:nvSpPr>
        <p:spPr>
          <a:xfrm>
            <a:off x="170875" y="366175"/>
            <a:ext cx="89274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influencing the design of CI/CD tools make a </a:t>
            </a:r>
            <a:r>
              <a:rPr lang="en"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</a:t>
            </a:r>
            <a:r>
              <a:rPr lang="en" sz="4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?</a:t>
            </a:r>
            <a:endParaRPr sz="4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600" y="2212550"/>
            <a:ext cx="3207574" cy="26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/>
        </p:nvSpPr>
        <p:spPr>
          <a:xfrm>
            <a:off x="381750" y="302100"/>
            <a:ext cx="8520600" cy="29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 the Power to the end user</a:t>
            </a:r>
            <a:endParaRPr sz="4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6" name="Google Shape;3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772" y="2483050"/>
            <a:ext cx="3084300" cy="20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E-Maste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C0000"/>
      </a:accent1>
      <a:accent2>
        <a:srgbClr val="A30000"/>
      </a:accent2>
      <a:accent3>
        <a:srgbClr val="820000"/>
      </a:accent3>
      <a:accent4>
        <a:srgbClr val="004153"/>
      </a:accent4>
      <a:accent5>
        <a:srgbClr val="A3DBE8"/>
      </a:accent5>
      <a:accent6>
        <a:srgbClr val="4C4C4C"/>
      </a:accent6>
      <a:hlink>
        <a:srgbClr val="BFDDE4"/>
      </a:hlink>
      <a:folHlink>
        <a:srgbClr val="C7CBC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